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56" r:id="rId2"/>
    <p:sldId id="257" r:id="rId3"/>
    <p:sldId id="259" r:id="rId4"/>
    <p:sldId id="262" r:id="rId5"/>
    <p:sldId id="264" r:id="rId6"/>
    <p:sldId id="261" r:id="rId7"/>
    <p:sldId id="260" r:id="rId8"/>
    <p:sldId id="274" r:id="rId9"/>
    <p:sldId id="273" r:id="rId10"/>
    <p:sldId id="272" r:id="rId11"/>
    <p:sldId id="265" r:id="rId12"/>
    <p:sldId id="266" r:id="rId13"/>
    <p:sldId id="270" r:id="rId14"/>
    <p:sldId id="268" r:id="rId15"/>
    <p:sldId id="27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1434"/>
    <a:srgbClr val="4D1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9" autoAdjust="0"/>
    <p:restoredTop sz="93979" autoAdjust="0"/>
  </p:normalViewPr>
  <p:slideViewPr>
    <p:cSldViewPr snapToGrid="0">
      <p:cViewPr varScale="1">
        <p:scale>
          <a:sx n="69" d="100"/>
          <a:sy n="69" d="100"/>
        </p:scale>
        <p:origin x="4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76CCFDA-3933-4353-BCA0-7E550887A7F5}" type="datetimeFigureOut">
              <a:rPr lang="en-US" smtClean="0"/>
              <a:t>3/17/2020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C0DD3F7-20B8-4464-865C-E4703ED51C33}" type="slidenum">
              <a:rPr lang="en-US" smtClean="0"/>
              <a:t>‹#›</a:t>
            </a:fld>
            <a:endParaRPr lang="en-US"/>
          </a:p>
        </p:txBody>
      </p:sp>
    </p:spTree>
    <p:extLst>
      <p:ext uri="{BB962C8B-B14F-4D97-AF65-F5344CB8AC3E}">
        <p14:creationId xmlns:p14="http://schemas.microsoft.com/office/powerpoint/2010/main" val="1990137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71D4C80-A25A-4415-A451-E127759657A2}" type="datetimeFigureOut">
              <a:rPr lang="en-US" smtClean="0"/>
              <a:t>3/17/2020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759C87F-6E94-4314-8AD7-BA1C5C3F3704}" type="slidenum">
              <a:rPr lang="en-US" smtClean="0"/>
              <a:t>‹#›</a:t>
            </a:fld>
            <a:endParaRPr lang="en-US"/>
          </a:p>
        </p:txBody>
      </p:sp>
    </p:spTree>
    <p:extLst>
      <p:ext uri="{BB962C8B-B14F-4D97-AF65-F5344CB8AC3E}">
        <p14:creationId xmlns:p14="http://schemas.microsoft.com/office/powerpoint/2010/main" val="1367898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1</a:t>
            </a:fld>
            <a:endParaRPr lang="en-US"/>
          </a:p>
        </p:txBody>
      </p:sp>
    </p:spTree>
    <p:extLst>
      <p:ext uri="{BB962C8B-B14F-4D97-AF65-F5344CB8AC3E}">
        <p14:creationId xmlns:p14="http://schemas.microsoft.com/office/powerpoint/2010/main" val="3751523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759C87F-6E94-4314-8AD7-BA1C5C3F3704}" type="slidenum">
              <a:rPr lang="en-US" smtClean="0"/>
              <a:t>10</a:t>
            </a:fld>
            <a:endParaRPr lang="en-US"/>
          </a:p>
        </p:txBody>
      </p:sp>
    </p:spTree>
    <p:extLst>
      <p:ext uri="{BB962C8B-B14F-4D97-AF65-F5344CB8AC3E}">
        <p14:creationId xmlns:p14="http://schemas.microsoft.com/office/powerpoint/2010/main" val="3139633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11</a:t>
            </a:fld>
            <a:endParaRPr lang="en-US"/>
          </a:p>
        </p:txBody>
      </p:sp>
    </p:spTree>
    <p:extLst>
      <p:ext uri="{BB962C8B-B14F-4D97-AF65-F5344CB8AC3E}">
        <p14:creationId xmlns:p14="http://schemas.microsoft.com/office/powerpoint/2010/main" val="1187132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759C87F-6E94-4314-8AD7-BA1C5C3F3704}" type="slidenum">
              <a:rPr lang="en-US" smtClean="0"/>
              <a:t>12</a:t>
            </a:fld>
            <a:endParaRPr lang="en-US"/>
          </a:p>
        </p:txBody>
      </p:sp>
    </p:spTree>
    <p:extLst>
      <p:ext uri="{BB962C8B-B14F-4D97-AF65-F5344CB8AC3E}">
        <p14:creationId xmlns:p14="http://schemas.microsoft.com/office/powerpoint/2010/main" val="1234333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13</a:t>
            </a:fld>
            <a:endParaRPr lang="en-US"/>
          </a:p>
        </p:txBody>
      </p:sp>
    </p:spTree>
    <p:extLst>
      <p:ext uri="{BB962C8B-B14F-4D97-AF65-F5344CB8AC3E}">
        <p14:creationId xmlns:p14="http://schemas.microsoft.com/office/powerpoint/2010/main" val="2211547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14</a:t>
            </a:fld>
            <a:endParaRPr lang="en-US"/>
          </a:p>
        </p:txBody>
      </p:sp>
    </p:spTree>
    <p:extLst>
      <p:ext uri="{BB962C8B-B14F-4D97-AF65-F5344CB8AC3E}">
        <p14:creationId xmlns:p14="http://schemas.microsoft.com/office/powerpoint/2010/main" val="265568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15</a:t>
            </a:fld>
            <a:endParaRPr lang="en-US"/>
          </a:p>
        </p:txBody>
      </p:sp>
    </p:spTree>
    <p:extLst>
      <p:ext uri="{BB962C8B-B14F-4D97-AF65-F5344CB8AC3E}">
        <p14:creationId xmlns:p14="http://schemas.microsoft.com/office/powerpoint/2010/main" val="421992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2</a:t>
            </a:fld>
            <a:endParaRPr lang="en-US"/>
          </a:p>
        </p:txBody>
      </p:sp>
    </p:spTree>
    <p:extLst>
      <p:ext uri="{BB962C8B-B14F-4D97-AF65-F5344CB8AC3E}">
        <p14:creationId xmlns:p14="http://schemas.microsoft.com/office/powerpoint/2010/main" val="82022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3</a:t>
            </a:fld>
            <a:endParaRPr lang="en-US"/>
          </a:p>
        </p:txBody>
      </p:sp>
    </p:spTree>
    <p:extLst>
      <p:ext uri="{BB962C8B-B14F-4D97-AF65-F5344CB8AC3E}">
        <p14:creationId xmlns:p14="http://schemas.microsoft.com/office/powerpoint/2010/main" val="385560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4</a:t>
            </a:fld>
            <a:endParaRPr lang="en-US"/>
          </a:p>
        </p:txBody>
      </p:sp>
    </p:spTree>
    <p:extLst>
      <p:ext uri="{BB962C8B-B14F-4D97-AF65-F5344CB8AC3E}">
        <p14:creationId xmlns:p14="http://schemas.microsoft.com/office/powerpoint/2010/main" val="1422287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5</a:t>
            </a:fld>
            <a:endParaRPr lang="en-US"/>
          </a:p>
        </p:txBody>
      </p:sp>
    </p:spTree>
    <p:extLst>
      <p:ext uri="{BB962C8B-B14F-4D97-AF65-F5344CB8AC3E}">
        <p14:creationId xmlns:p14="http://schemas.microsoft.com/office/powerpoint/2010/main" val="1899056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6</a:t>
            </a:fld>
            <a:endParaRPr lang="en-US"/>
          </a:p>
        </p:txBody>
      </p:sp>
    </p:spTree>
    <p:extLst>
      <p:ext uri="{BB962C8B-B14F-4D97-AF65-F5344CB8AC3E}">
        <p14:creationId xmlns:p14="http://schemas.microsoft.com/office/powerpoint/2010/main" val="3834392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7</a:t>
            </a:fld>
            <a:endParaRPr lang="en-US"/>
          </a:p>
        </p:txBody>
      </p:sp>
    </p:spTree>
    <p:extLst>
      <p:ext uri="{BB962C8B-B14F-4D97-AF65-F5344CB8AC3E}">
        <p14:creationId xmlns:p14="http://schemas.microsoft.com/office/powerpoint/2010/main" val="3187532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E759C87F-6E94-4314-8AD7-BA1C5C3F3704}" type="slidenum">
              <a:rPr lang="en-US" smtClean="0"/>
              <a:t>8</a:t>
            </a:fld>
            <a:endParaRPr lang="en-US"/>
          </a:p>
        </p:txBody>
      </p:sp>
    </p:spTree>
    <p:extLst>
      <p:ext uri="{BB962C8B-B14F-4D97-AF65-F5344CB8AC3E}">
        <p14:creationId xmlns:p14="http://schemas.microsoft.com/office/powerpoint/2010/main" val="3384554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C87F-6E94-4314-8AD7-BA1C5C3F3704}" type="slidenum">
              <a:rPr lang="en-US" smtClean="0"/>
              <a:t>9</a:t>
            </a:fld>
            <a:endParaRPr lang="en-US"/>
          </a:p>
        </p:txBody>
      </p:sp>
    </p:spTree>
    <p:extLst>
      <p:ext uri="{BB962C8B-B14F-4D97-AF65-F5344CB8AC3E}">
        <p14:creationId xmlns:p14="http://schemas.microsoft.com/office/powerpoint/2010/main" val="389624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hna@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earch.ebscohost.com.srv-proxy1.library.tamu.edu/login.aspx?direct=true&amp;db=eric&amp;AN=EJ1158644&amp;site=eds-live"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earch.ebscohost.com.srv-proxy2.library.tamu.edu/login.aspx?direct=true&amp;db=eue&amp;AN=90043854&amp;site=eds-liv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acada.ksu.edu/Resources/Academic-Advising-Today/View-Articles/Best-Practices-in-Advising-Non-traditional-Students.aspx"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hyperlink" Target="https://www.academicimpressions.com/blog/email-advising-doing-it-wrong-doing-it-right/" TargetMode="External"/><Relationship Id="rId4" Type="http://schemas.openxmlformats.org/officeDocument/2006/relationships/hyperlink" Target="https://nacada.ksu.edu/Resources/Academic-Advising-Today/View-Articles/Design-a-Sustainable-Online-Advising-Option.asp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nces.ed.gov/pubs2002/200201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urveys.nces.ed.gov/ipeds/VisGlossaryAll.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7950" y="3113708"/>
            <a:ext cx="11212662" cy="2945719"/>
          </a:xfrm>
        </p:spPr>
        <p:txBody>
          <a:bodyPr>
            <a:normAutofit/>
          </a:bodyPr>
          <a:lstStyle/>
          <a:p>
            <a:r>
              <a:rPr lang="en-US" sz="2800" dirty="0" smtClean="0">
                <a:solidFill>
                  <a:schemeClr val="bg1"/>
                </a:solidFill>
              </a:rPr>
              <a:t>Johna Wright</a:t>
            </a:r>
          </a:p>
          <a:p>
            <a:r>
              <a:rPr lang="en-US" sz="2800" dirty="0" smtClean="0">
                <a:solidFill>
                  <a:schemeClr val="bg1"/>
                </a:solidFill>
              </a:rPr>
              <a:t>Sr. </a:t>
            </a:r>
            <a:r>
              <a:rPr lang="en-US" sz="2800" dirty="0">
                <a:solidFill>
                  <a:schemeClr val="bg1"/>
                </a:solidFill>
              </a:rPr>
              <a:t> </a:t>
            </a:r>
            <a:r>
              <a:rPr lang="en-US" sz="2800" dirty="0" smtClean="0">
                <a:solidFill>
                  <a:schemeClr val="bg1"/>
                </a:solidFill>
              </a:rPr>
              <a:t>Academic Advisor</a:t>
            </a:r>
          </a:p>
          <a:p>
            <a:r>
              <a:rPr lang="en-US" sz="2800" dirty="0" smtClean="0">
                <a:solidFill>
                  <a:schemeClr val="bg1"/>
                </a:solidFill>
              </a:rPr>
              <a:t>College of medicine </a:t>
            </a:r>
          </a:p>
        </p:txBody>
      </p:sp>
      <p:sp>
        <p:nvSpPr>
          <p:cNvPr id="2" name="Title 1"/>
          <p:cNvSpPr>
            <a:spLocks noGrp="1"/>
          </p:cNvSpPr>
          <p:nvPr>
            <p:ph type="ctrTitle"/>
          </p:nvPr>
        </p:nvSpPr>
        <p:spPr>
          <a:xfrm>
            <a:off x="282297" y="343448"/>
            <a:ext cx="11909703" cy="1937561"/>
          </a:xfrm>
        </p:spPr>
        <p:txBody>
          <a:bodyPr>
            <a:noAutofit/>
          </a:bodyPr>
          <a:lstStyle/>
          <a:p>
            <a:r>
              <a:rPr lang="en-US" sz="4700" dirty="0" smtClean="0"/>
              <a:t>Distance Non-Traditional Students: </a:t>
            </a:r>
            <a:r>
              <a:rPr lang="en-US" sz="4700" i="1" dirty="0" smtClean="0">
                <a:ea typeface="Gadugi" panose="020B0502040204020203" pitchFamily="34" charset="0"/>
              </a:rPr>
              <a:t>The Other, Other, special Population </a:t>
            </a:r>
            <a:endParaRPr lang="en-US" sz="4700" i="1" dirty="0">
              <a:ea typeface="Gadugi" panose="020B0502040204020203" pitchFamily="34" charset="0"/>
            </a:endParaRPr>
          </a:p>
        </p:txBody>
      </p:sp>
      <p:sp>
        <p:nvSpPr>
          <p:cNvPr id="7" name="TextBox 6"/>
          <p:cNvSpPr txBox="1"/>
          <p:nvPr/>
        </p:nvSpPr>
        <p:spPr>
          <a:xfrm>
            <a:off x="9559636" y="5348533"/>
            <a:ext cx="2262909" cy="923330"/>
          </a:xfrm>
          <a:prstGeom prst="rect">
            <a:avLst/>
          </a:prstGeom>
          <a:noFill/>
        </p:spPr>
        <p:txBody>
          <a:bodyPr wrap="square" rtlCol="0">
            <a:spAutoFit/>
          </a:bodyPr>
          <a:lstStyle/>
          <a:p>
            <a:r>
              <a:rPr lang="en-US" dirty="0" smtClean="0">
                <a:solidFill>
                  <a:schemeClr val="bg1"/>
                </a:solidFill>
              </a:rPr>
              <a:t>Contact Information: </a:t>
            </a:r>
            <a:endParaRPr lang="en-US" dirty="0">
              <a:solidFill>
                <a:schemeClr val="bg1"/>
              </a:solidFill>
              <a:hlinkClick r:id="rId3"/>
            </a:endParaRPr>
          </a:p>
          <a:p>
            <a:r>
              <a:rPr lang="en-US" dirty="0" smtClean="0">
                <a:solidFill>
                  <a:srgbClr val="0070C0"/>
                </a:solidFill>
                <a:hlinkClick r:id="rId3"/>
              </a:rPr>
              <a:t>johna@tamu.edu</a:t>
            </a:r>
            <a:endParaRPr lang="en-US" dirty="0" smtClean="0">
              <a:solidFill>
                <a:srgbClr val="0070C0"/>
              </a:solidFill>
            </a:endParaRPr>
          </a:p>
          <a:p>
            <a:r>
              <a:rPr lang="en-US" dirty="0" smtClean="0">
                <a:solidFill>
                  <a:schemeClr val="bg1"/>
                </a:solidFill>
              </a:rPr>
              <a:t>979-436-0626 </a:t>
            </a:r>
            <a:endParaRPr lang="en-US" dirty="0">
              <a:solidFill>
                <a:schemeClr val="bg1"/>
              </a:solidFill>
            </a:endParaRPr>
          </a:p>
        </p:txBody>
      </p:sp>
    </p:spTree>
    <p:extLst>
      <p:ext uri="{BB962C8B-B14F-4D97-AF65-F5344CB8AC3E}">
        <p14:creationId xmlns:p14="http://schemas.microsoft.com/office/powerpoint/2010/main" val="2655557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5788" y="1772611"/>
            <a:ext cx="11395475" cy="3046988"/>
          </a:xfrm>
          <a:prstGeom prst="rect">
            <a:avLst/>
          </a:prstGeom>
          <a:noFill/>
        </p:spPr>
        <p:txBody>
          <a:bodyPr wrap="square" rtlCol="0">
            <a:spAutoFit/>
          </a:bodyPr>
          <a:lstStyle/>
          <a:p>
            <a:pPr algn="ctr"/>
            <a:r>
              <a:rPr lang="en-US" sz="4800" dirty="0" smtClean="0"/>
              <a:t>Non-traditional distance student – </a:t>
            </a:r>
          </a:p>
          <a:p>
            <a:pPr algn="ctr"/>
            <a:r>
              <a:rPr lang="en-US" sz="4800" dirty="0" smtClean="0"/>
              <a:t>A student who is completing an educational program using technology and has other responsibilities other than their education. </a:t>
            </a:r>
            <a:endParaRPr lang="en-US" sz="4800" dirty="0"/>
          </a:p>
        </p:txBody>
      </p:sp>
    </p:spTree>
    <p:extLst>
      <p:ext uri="{BB962C8B-B14F-4D97-AF65-F5344CB8AC3E}">
        <p14:creationId xmlns:p14="http://schemas.microsoft.com/office/powerpoint/2010/main" val="462796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3378" y="2333685"/>
            <a:ext cx="11676185" cy="3785652"/>
          </a:xfrm>
          <a:prstGeom prst="rect">
            <a:avLst/>
          </a:prstGeom>
          <a:noFill/>
        </p:spPr>
        <p:txBody>
          <a:bodyPr wrap="square" rtlCol="0">
            <a:spAutoFit/>
          </a:bodyPr>
          <a:lstStyle/>
          <a:p>
            <a:pPr algn="ctr"/>
            <a:r>
              <a:rPr lang="en-US" sz="4800" dirty="0" smtClean="0"/>
              <a:t>What are some advising needs of non-traditional students?</a:t>
            </a:r>
          </a:p>
          <a:p>
            <a:pPr algn="ctr"/>
            <a:endParaRPr lang="en-US" sz="4800" dirty="0" smtClean="0"/>
          </a:p>
          <a:p>
            <a:pPr algn="ctr"/>
            <a:r>
              <a:rPr lang="en-US" sz="4800" i="1" dirty="0" smtClean="0"/>
              <a:t>					</a:t>
            </a:r>
          </a:p>
          <a:p>
            <a:pPr algn="ctr"/>
            <a:r>
              <a:rPr lang="en-US" sz="4800" i="1" dirty="0"/>
              <a:t>	</a:t>
            </a:r>
            <a:r>
              <a:rPr lang="en-US" sz="4800" i="1" dirty="0" smtClean="0"/>
              <a:t>							Think about their experiences!</a:t>
            </a:r>
            <a:endParaRPr lang="en-US" sz="4800" i="1" dirty="0"/>
          </a:p>
        </p:txBody>
      </p:sp>
    </p:spTree>
    <p:extLst>
      <p:ext uri="{BB962C8B-B14F-4D97-AF65-F5344CB8AC3E}">
        <p14:creationId xmlns:p14="http://schemas.microsoft.com/office/powerpoint/2010/main" val="4207442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Nontraditional Student Experiences</a:t>
            </a:r>
            <a:endParaRPr lang="en-US" dirty="0"/>
          </a:p>
        </p:txBody>
      </p:sp>
      <p:sp>
        <p:nvSpPr>
          <p:cNvPr id="3" name="Content Placeholder 2"/>
          <p:cNvSpPr>
            <a:spLocks noGrp="1"/>
          </p:cNvSpPr>
          <p:nvPr>
            <p:ph sz="half" idx="1"/>
          </p:nvPr>
        </p:nvSpPr>
        <p:spPr>
          <a:xfrm>
            <a:off x="471065" y="2056049"/>
            <a:ext cx="5422390" cy="3111124"/>
          </a:xfrm>
          <a:noFill/>
          <a:ln>
            <a:noFill/>
          </a:ln>
        </p:spPr>
        <p:txBody>
          <a:bodyPr>
            <a:normAutofit/>
          </a:bodyPr>
          <a:lstStyle/>
          <a:p>
            <a:pPr marL="0" indent="0">
              <a:buNone/>
            </a:pPr>
            <a:r>
              <a:rPr lang="en-US" sz="1900" dirty="0"/>
              <a:t>Motivations to </a:t>
            </a:r>
            <a:r>
              <a:rPr lang="en-US" sz="1900" dirty="0" smtClean="0"/>
              <a:t>Return</a:t>
            </a:r>
          </a:p>
          <a:p>
            <a:pPr lvl="1">
              <a:buFont typeface="Courier New" panose="02070309020205020404" pitchFamily="49" charset="0"/>
              <a:buChar char="o"/>
            </a:pPr>
            <a:r>
              <a:rPr lang="en-US" sz="1500" dirty="0" smtClean="0"/>
              <a:t>A </a:t>
            </a:r>
            <a:r>
              <a:rPr lang="en-US" sz="1500" dirty="0"/>
              <a:t>personal desire to complete what they </a:t>
            </a:r>
            <a:r>
              <a:rPr lang="en-US" sz="1500" dirty="0" smtClean="0"/>
              <a:t>started</a:t>
            </a:r>
          </a:p>
          <a:p>
            <a:pPr lvl="1">
              <a:buFont typeface="Courier New" panose="02070309020205020404" pitchFamily="49" charset="0"/>
              <a:buChar char="o"/>
            </a:pPr>
            <a:r>
              <a:rPr lang="en-US" sz="1500" dirty="0"/>
              <a:t>B</a:t>
            </a:r>
            <a:r>
              <a:rPr lang="en-US" sz="1500" dirty="0" smtClean="0"/>
              <a:t>eing </a:t>
            </a:r>
            <a:r>
              <a:rPr lang="en-US" sz="1500" dirty="0"/>
              <a:t>a role model for their </a:t>
            </a:r>
            <a:r>
              <a:rPr lang="en-US" sz="1500" dirty="0" smtClean="0"/>
              <a:t>children</a:t>
            </a:r>
          </a:p>
          <a:p>
            <a:pPr lvl="1">
              <a:buFont typeface="Courier New" panose="02070309020205020404" pitchFamily="49" charset="0"/>
              <a:buChar char="o"/>
            </a:pPr>
            <a:r>
              <a:rPr lang="en-US" sz="1500" dirty="0"/>
              <a:t>F</a:t>
            </a:r>
            <a:r>
              <a:rPr lang="en-US" sz="1500" dirty="0" smtClean="0"/>
              <a:t>inancial incentives </a:t>
            </a:r>
          </a:p>
          <a:p>
            <a:pPr marL="0" indent="0">
              <a:buNone/>
            </a:pPr>
            <a:r>
              <a:rPr lang="en-US" sz="1900" dirty="0" smtClean="0"/>
              <a:t>Academic Challenges</a:t>
            </a:r>
          </a:p>
          <a:p>
            <a:pPr lvl="1">
              <a:buFont typeface="Courier New" panose="02070309020205020404" pitchFamily="49" charset="0"/>
              <a:buChar char="o"/>
            </a:pPr>
            <a:r>
              <a:rPr lang="en-US" sz="1500" dirty="0" smtClean="0"/>
              <a:t>Acclimating to an academic regimen</a:t>
            </a:r>
          </a:p>
          <a:p>
            <a:pPr lvl="1">
              <a:buFont typeface="Courier New" panose="02070309020205020404" pitchFamily="49" charset="0"/>
              <a:buChar char="o"/>
            </a:pPr>
            <a:r>
              <a:rPr lang="en-US" sz="1500" dirty="0" smtClean="0"/>
              <a:t>Balancing school with family life</a:t>
            </a:r>
          </a:p>
          <a:p>
            <a:pPr lvl="1">
              <a:buFont typeface="Courier New" panose="02070309020205020404" pitchFamily="49" charset="0"/>
              <a:buChar char="o"/>
            </a:pPr>
            <a:r>
              <a:rPr lang="en-US" sz="1500" dirty="0" smtClean="0"/>
              <a:t>Lack of support from the university</a:t>
            </a:r>
          </a:p>
        </p:txBody>
      </p:sp>
      <p:sp>
        <p:nvSpPr>
          <p:cNvPr id="12" name="Content Placeholder 11"/>
          <p:cNvSpPr>
            <a:spLocks noGrp="1"/>
          </p:cNvSpPr>
          <p:nvPr>
            <p:ph sz="half" idx="2"/>
          </p:nvPr>
        </p:nvSpPr>
        <p:spPr>
          <a:xfrm>
            <a:off x="6231650" y="1979655"/>
            <a:ext cx="5618058" cy="3006646"/>
          </a:xfrm>
        </p:spPr>
        <p:txBody>
          <a:bodyPr/>
          <a:lstStyle/>
          <a:p>
            <a:pPr marL="0" lvl="0" indent="0">
              <a:buClr>
                <a:srgbClr val="903163"/>
              </a:buClr>
              <a:buNone/>
            </a:pPr>
            <a:r>
              <a:rPr lang="en-US" sz="1900" dirty="0">
                <a:solidFill>
                  <a:srgbClr val="3D3D3D"/>
                </a:solidFill>
              </a:rPr>
              <a:t>Generation Gap</a:t>
            </a:r>
          </a:p>
          <a:p>
            <a:pPr lvl="1">
              <a:buClr>
                <a:srgbClr val="903163"/>
              </a:buClr>
              <a:buFont typeface="Courier New" panose="02070309020205020404" pitchFamily="49" charset="0"/>
              <a:buChar char="o"/>
            </a:pPr>
            <a:r>
              <a:rPr lang="en-US" sz="1500" dirty="0">
                <a:solidFill>
                  <a:srgbClr val="3D3D3D"/>
                </a:solidFill>
              </a:rPr>
              <a:t>Social alienation (no real peers)</a:t>
            </a:r>
          </a:p>
          <a:p>
            <a:pPr lvl="1">
              <a:buClr>
                <a:srgbClr val="903163"/>
              </a:buClr>
              <a:buFont typeface="Courier New" panose="02070309020205020404" pitchFamily="49" charset="0"/>
              <a:buChar char="o"/>
            </a:pPr>
            <a:r>
              <a:rPr lang="en-US" sz="1500" dirty="0">
                <a:solidFill>
                  <a:srgbClr val="3D3D3D"/>
                </a:solidFill>
              </a:rPr>
              <a:t>Discrimination (professors and other students)</a:t>
            </a:r>
          </a:p>
          <a:p>
            <a:pPr lvl="1">
              <a:buClr>
                <a:srgbClr val="903163"/>
              </a:buClr>
              <a:buFont typeface="Courier New" panose="02070309020205020404" pitchFamily="49" charset="0"/>
              <a:buChar char="o"/>
            </a:pPr>
            <a:r>
              <a:rPr lang="en-US" sz="1500" dirty="0">
                <a:solidFill>
                  <a:srgbClr val="3D3D3D"/>
                </a:solidFill>
              </a:rPr>
              <a:t>Academic priorities (group work logistics) </a:t>
            </a:r>
          </a:p>
          <a:p>
            <a:pPr marL="0" lvl="0" indent="0">
              <a:buClr>
                <a:srgbClr val="903163"/>
              </a:buClr>
              <a:buNone/>
            </a:pPr>
            <a:r>
              <a:rPr lang="en-US" sz="1900" dirty="0">
                <a:solidFill>
                  <a:srgbClr val="3D3D3D"/>
                </a:solidFill>
              </a:rPr>
              <a:t>Support System </a:t>
            </a:r>
          </a:p>
          <a:p>
            <a:pPr lvl="1">
              <a:buClr>
                <a:srgbClr val="903163"/>
              </a:buClr>
              <a:buFont typeface="Courier New" panose="02070309020205020404" pitchFamily="49" charset="0"/>
              <a:buChar char="o"/>
            </a:pPr>
            <a:r>
              <a:rPr lang="en-US" sz="1500" dirty="0">
                <a:solidFill>
                  <a:srgbClr val="3D3D3D"/>
                </a:solidFill>
              </a:rPr>
              <a:t>Family </a:t>
            </a:r>
          </a:p>
          <a:p>
            <a:pPr lvl="1">
              <a:buClr>
                <a:srgbClr val="903163"/>
              </a:buClr>
              <a:buFont typeface="Courier New" panose="02070309020205020404" pitchFamily="49" charset="0"/>
              <a:buChar char="o"/>
            </a:pPr>
            <a:r>
              <a:rPr lang="en-US" sz="1500" dirty="0">
                <a:solidFill>
                  <a:srgbClr val="3D3D3D"/>
                </a:solidFill>
              </a:rPr>
              <a:t>Faculty (approachable/responsive</a:t>
            </a:r>
            <a:r>
              <a:rPr lang="en-US" sz="1500" dirty="0" smtClean="0">
                <a:solidFill>
                  <a:srgbClr val="3D3D3D"/>
                </a:solidFill>
              </a:rPr>
              <a:t>)</a:t>
            </a:r>
            <a:endParaRPr lang="en-US" sz="1500" dirty="0">
              <a:solidFill>
                <a:srgbClr val="3D3D3D"/>
              </a:solidFill>
            </a:endParaRPr>
          </a:p>
        </p:txBody>
      </p:sp>
      <p:sp>
        <p:nvSpPr>
          <p:cNvPr id="5" name="TextBox 4"/>
          <p:cNvSpPr txBox="1"/>
          <p:nvPr/>
        </p:nvSpPr>
        <p:spPr>
          <a:xfrm>
            <a:off x="581193" y="6339015"/>
            <a:ext cx="11176152" cy="461665"/>
          </a:xfrm>
          <a:prstGeom prst="rect">
            <a:avLst/>
          </a:prstGeom>
          <a:noFill/>
        </p:spPr>
        <p:txBody>
          <a:bodyPr wrap="square" rtlCol="0">
            <a:spAutoFit/>
          </a:bodyPr>
          <a:lstStyle/>
          <a:p>
            <a:r>
              <a:rPr lang="en-US" sz="1200" dirty="0" err="1"/>
              <a:t>Bohl</a:t>
            </a:r>
            <a:r>
              <a:rPr lang="en-US" sz="1200" dirty="0"/>
              <a:t>, A. J., </a:t>
            </a:r>
            <a:r>
              <a:rPr lang="en-US" sz="1200" dirty="0" err="1"/>
              <a:t>Haak</a:t>
            </a:r>
            <a:r>
              <a:rPr lang="en-US" sz="1200" dirty="0"/>
              <a:t>, B., &amp; Shrestha, S. (2017). The Experiences of Nontraditional Students: A Qualitative Inquiry. Journal of Continuing Higher Education, 65(3), 166–174. Retrieved from </a:t>
            </a:r>
            <a:r>
              <a:rPr lang="en-US" sz="1200" dirty="0">
                <a:hlinkClick r:id="rId3"/>
              </a:rPr>
              <a:t>http://</a:t>
            </a:r>
            <a:r>
              <a:rPr lang="en-US" sz="1200" dirty="0" smtClean="0">
                <a:hlinkClick r:id="rId3"/>
              </a:rPr>
              <a:t>search.ebscohost.com.srv-proxy1.library.tamu.edu/login.aspx?direct=true&amp;db=eric&amp;AN=EJ1158644&amp;site=eds-live</a:t>
            </a:r>
            <a:r>
              <a:rPr lang="en-US" sz="1200" dirty="0" smtClean="0"/>
              <a:t>  </a:t>
            </a:r>
            <a:endParaRPr lang="en-US" sz="1200" dirty="0"/>
          </a:p>
        </p:txBody>
      </p:sp>
      <p:sp>
        <p:nvSpPr>
          <p:cNvPr id="8" name="Title 1"/>
          <p:cNvSpPr txBox="1">
            <a:spLocks/>
          </p:cNvSpPr>
          <p:nvPr/>
        </p:nvSpPr>
        <p:spPr>
          <a:xfrm>
            <a:off x="5823447" y="728520"/>
            <a:ext cx="5571384" cy="988332"/>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3282970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Services for Distance Students</a:t>
            </a:r>
            <a:endParaRPr lang="en-US" dirty="0"/>
          </a:p>
        </p:txBody>
      </p:sp>
      <p:sp>
        <p:nvSpPr>
          <p:cNvPr id="3" name="Content Placeholder 2"/>
          <p:cNvSpPr>
            <a:spLocks noGrp="1"/>
          </p:cNvSpPr>
          <p:nvPr>
            <p:ph idx="1"/>
          </p:nvPr>
        </p:nvSpPr>
        <p:spPr>
          <a:xfrm>
            <a:off x="489178" y="1104824"/>
            <a:ext cx="11213643" cy="4824707"/>
          </a:xfrm>
        </p:spPr>
        <p:txBody>
          <a:bodyPr/>
          <a:lstStyle/>
          <a:p>
            <a:pPr marL="0" indent="0">
              <a:buNone/>
            </a:pPr>
            <a:r>
              <a:rPr lang="en-US" sz="1900" dirty="0" smtClean="0"/>
              <a:t>Advising      </a:t>
            </a:r>
          </a:p>
          <a:p>
            <a:pPr lvl="1">
              <a:buFont typeface="Courier New" panose="02070309020205020404" pitchFamily="49" charset="0"/>
              <a:buChar char="o"/>
            </a:pPr>
            <a:r>
              <a:rPr lang="en-US" dirty="0"/>
              <a:t>S</a:t>
            </a:r>
            <a:r>
              <a:rPr lang="en-US" dirty="0" smtClean="0"/>
              <a:t>tudent development – social, personal, and academic competencies (relationship impacts student persistence)</a:t>
            </a:r>
          </a:p>
          <a:p>
            <a:pPr marL="0" indent="0">
              <a:buNone/>
            </a:pPr>
            <a:r>
              <a:rPr lang="en-US" sz="1900" dirty="0" smtClean="0"/>
              <a:t>Academic Support</a:t>
            </a:r>
          </a:p>
          <a:p>
            <a:pPr lvl="1">
              <a:buFont typeface="Courier New" panose="02070309020205020404" pitchFamily="49" charset="0"/>
              <a:buChar char="o"/>
            </a:pPr>
            <a:r>
              <a:rPr lang="en-US" dirty="0"/>
              <a:t>O</a:t>
            </a:r>
            <a:r>
              <a:rPr lang="en-US" dirty="0" smtClean="0"/>
              <a:t>nline </a:t>
            </a:r>
            <a:r>
              <a:rPr lang="en-US" dirty="0"/>
              <a:t>academic support services (</a:t>
            </a:r>
            <a:r>
              <a:rPr lang="en-US" dirty="0" smtClean="0"/>
              <a:t>tutoring &amp; library access)</a:t>
            </a:r>
          </a:p>
          <a:p>
            <a:pPr marL="0" indent="0">
              <a:buNone/>
            </a:pPr>
            <a:r>
              <a:rPr lang="en-US" sz="1900" dirty="0" smtClean="0"/>
              <a:t>Technical Support</a:t>
            </a:r>
            <a:endParaRPr lang="en-US" sz="1900" dirty="0"/>
          </a:p>
          <a:p>
            <a:pPr lvl="1">
              <a:buFont typeface="Courier New" panose="02070309020205020404" pitchFamily="49" charset="0"/>
              <a:buChar char="o"/>
            </a:pPr>
            <a:r>
              <a:rPr lang="en-US" dirty="0" smtClean="0"/>
              <a:t>Access to support, user friendliness, and prior experience</a:t>
            </a:r>
            <a:endParaRPr lang="en-US" dirty="0"/>
          </a:p>
          <a:p>
            <a:pPr marL="0" indent="0">
              <a:buNone/>
            </a:pPr>
            <a:r>
              <a:rPr lang="en-US" sz="1900" dirty="0" smtClean="0"/>
              <a:t>Financial Aid</a:t>
            </a:r>
          </a:p>
          <a:p>
            <a:pPr lvl="1">
              <a:buFont typeface="Courier New" panose="02070309020205020404" pitchFamily="49" charset="0"/>
              <a:buChar char="o"/>
            </a:pPr>
            <a:r>
              <a:rPr lang="en-US" dirty="0" smtClean="0"/>
              <a:t>Increase in subsidized loans and family contribution</a:t>
            </a:r>
          </a:p>
        </p:txBody>
      </p:sp>
      <p:sp>
        <p:nvSpPr>
          <p:cNvPr id="4" name="TextBox 3"/>
          <p:cNvSpPr txBox="1"/>
          <p:nvPr/>
        </p:nvSpPr>
        <p:spPr>
          <a:xfrm>
            <a:off x="286327" y="6289515"/>
            <a:ext cx="11831016" cy="461665"/>
          </a:xfrm>
          <a:prstGeom prst="rect">
            <a:avLst/>
          </a:prstGeom>
          <a:noFill/>
        </p:spPr>
        <p:txBody>
          <a:bodyPr wrap="square" rtlCol="0">
            <a:spAutoFit/>
          </a:bodyPr>
          <a:lstStyle/>
          <a:p>
            <a:r>
              <a:rPr lang="en-US" sz="1200" dirty="0"/>
              <a:t>Stevenson, T. ts1085@nova. ed. (2013). Online Student Persistence: What Matters is Outside the Classroom. Journal of Applied Learning Technology, 3(1), 21–25. Retrieved from </a:t>
            </a:r>
            <a:r>
              <a:rPr lang="en-US" sz="1200" dirty="0">
                <a:hlinkClick r:id="rId3"/>
              </a:rPr>
              <a:t>http://</a:t>
            </a:r>
            <a:r>
              <a:rPr lang="en-US" sz="1200" dirty="0" smtClean="0">
                <a:hlinkClick r:id="rId3"/>
              </a:rPr>
              <a:t>search.ebscohost.com.srv-proxy2.library.tamu.edu/login.aspx?direct=true&amp;db=eue&amp;AN=90043854&amp;site=eds-live</a:t>
            </a:r>
            <a:r>
              <a:rPr lang="en-US" sz="1200" dirty="0" smtClean="0"/>
              <a:t> </a:t>
            </a:r>
            <a:endParaRPr lang="en-US" sz="1200" dirty="0"/>
          </a:p>
        </p:txBody>
      </p:sp>
    </p:spTree>
    <p:extLst>
      <p:ext uri="{BB962C8B-B14F-4D97-AF65-F5344CB8AC3E}">
        <p14:creationId xmlns:p14="http://schemas.microsoft.com/office/powerpoint/2010/main" val="290713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Successful Advising Techniques</a:t>
            </a:r>
            <a:endParaRPr lang="en-US" dirty="0"/>
          </a:p>
        </p:txBody>
      </p:sp>
      <p:sp>
        <p:nvSpPr>
          <p:cNvPr id="10" name="Content Placeholder 9"/>
          <p:cNvSpPr>
            <a:spLocks noGrp="1"/>
          </p:cNvSpPr>
          <p:nvPr>
            <p:ph sz="half" idx="2"/>
          </p:nvPr>
        </p:nvSpPr>
        <p:spPr>
          <a:xfrm>
            <a:off x="211738" y="2241252"/>
            <a:ext cx="5670191" cy="4261149"/>
          </a:xfrm>
        </p:spPr>
        <p:txBody>
          <a:bodyPr>
            <a:normAutofit/>
          </a:bodyPr>
          <a:lstStyle/>
          <a:p>
            <a:pPr marL="0" indent="0">
              <a:buNone/>
            </a:pPr>
            <a:r>
              <a:rPr lang="en-US" dirty="0" smtClean="0"/>
              <a:t>Build Relationships </a:t>
            </a:r>
          </a:p>
          <a:p>
            <a:pPr>
              <a:buFont typeface="Courier New" panose="02070309020205020404" pitchFamily="49" charset="0"/>
              <a:buChar char="o"/>
            </a:pPr>
            <a:r>
              <a:rPr lang="en-US" sz="1600" dirty="0"/>
              <a:t>C</a:t>
            </a:r>
            <a:r>
              <a:rPr lang="en-US" sz="1600" dirty="0" smtClean="0"/>
              <a:t>ommunication strategies </a:t>
            </a:r>
          </a:p>
          <a:p>
            <a:pPr marL="0" indent="0">
              <a:buNone/>
            </a:pPr>
            <a:r>
              <a:rPr lang="en-US" dirty="0" smtClean="0"/>
              <a:t>Flexible </a:t>
            </a:r>
            <a:r>
              <a:rPr lang="en-US" dirty="0"/>
              <a:t>Advisement and Early Registration </a:t>
            </a:r>
            <a:r>
              <a:rPr lang="en-US" dirty="0" smtClean="0"/>
              <a:t>Options</a:t>
            </a:r>
          </a:p>
          <a:p>
            <a:pPr>
              <a:buFont typeface="Courier New" panose="02070309020205020404" pitchFamily="49" charset="0"/>
              <a:buChar char="o"/>
            </a:pPr>
            <a:r>
              <a:rPr lang="en-US" sz="1600" dirty="0" smtClean="0"/>
              <a:t>Schedule logistics</a:t>
            </a:r>
          </a:p>
          <a:p>
            <a:pPr marL="0" indent="0">
              <a:buNone/>
            </a:pPr>
            <a:r>
              <a:rPr lang="en-US" dirty="0"/>
              <a:t>Partners for </a:t>
            </a:r>
            <a:r>
              <a:rPr lang="en-US" dirty="0" smtClean="0"/>
              <a:t>Advocacy</a:t>
            </a:r>
          </a:p>
          <a:p>
            <a:pPr>
              <a:buFont typeface="Courier New" panose="02070309020205020404" pitchFamily="49" charset="0"/>
              <a:buChar char="o"/>
            </a:pPr>
            <a:r>
              <a:rPr lang="en-US" sz="1600" dirty="0" smtClean="0"/>
              <a:t>Collaborative support services</a:t>
            </a:r>
            <a:endParaRPr lang="en-US" sz="1600" dirty="0"/>
          </a:p>
          <a:p>
            <a:pPr marL="0" indent="0">
              <a:buNone/>
            </a:pPr>
            <a:r>
              <a:rPr lang="en-US" dirty="0"/>
              <a:t>Specialized </a:t>
            </a:r>
            <a:r>
              <a:rPr lang="en-US" dirty="0" smtClean="0"/>
              <a:t>Resources</a:t>
            </a:r>
          </a:p>
          <a:p>
            <a:pPr>
              <a:buFont typeface="Courier New" panose="02070309020205020404" pitchFamily="49" charset="0"/>
              <a:buChar char="o"/>
            </a:pPr>
            <a:r>
              <a:rPr lang="en-US" sz="1600" dirty="0" smtClean="0"/>
              <a:t>Non-traditional handbook/guidebook, list of peer groups </a:t>
            </a:r>
          </a:p>
          <a:p>
            <a:pPr marL="0" indent="0">
              <a:buNone/>
            </a:pPr>
            <a:r>
              <a:rPr lang="en-US" dirty="0" smtClean="0"/>
              <a:t>Training and Professional Development</a:t>
            </a:r>
          </a:p>
          <a:p>
            <a:pPr>
              <a:buFont typeface="Courier New" panose="02070309020205020404" pitchFamily="49" charset="0"/>
              <a:buChar char="o"/>
            </a:pPr>
            <a:r>
              <a:rPr lang="en-US" sz="1600" dirty="0" smtClean="0"/>
              <a:t>Specific to student population needs</a:t>
            </a:r>
          </a:p>
          <a:p>
            <a:pPr marL="0" indent="0">
              <a:buNone/>
            </a:pPr>
            <a:endParaRPr lang="en-US" dirty="0" smtClean="0"/>
          </a:p>
        </p:txBody>
      </p:sp>
      <p:sp>
        <p:nvSpPr>
          <p:cNvPr id="14" name="Text Placeholder 13"/>
          <p:cNvSpPr>
            <a:spLocks noGrp="1"/>
          </p:cNvSpPr>
          <p:nvPr>
            <p:ph type="body" sz="quarter" idx="3"/>
          </p:nvPr>
        </p:nvSpPr>
        <p:spPr>
          <a:xfrm>
            <a:off x="6370722" y="1744207"/>
            <a:ext cx="5087073" cy="553373"/>
          </a:xfrm>
        </p:spPr>
        <p:txBody>
          <a:bodyPr/>
          <a:lstStyle/>
          <a:p>
            <a:r>
              <a:rPr lang="en-US" dirty="0" smtClean="0"/>
              <a:t>Distance students</a:t>
            </a:r>
            <a:endParaRPr lang="en-US" dirty="0"/>
          </a:p>
        </p:txBody>
      </p:sp>
      <p:sp>
        <p:nvSpPr>
          <p:cNvPr id="12" name="Content Placeholder 11"/>
          <p:cNvSpPr>
            <a:spLocks noGrp="1"/>
          </p:cNvSpPr>
          <p:nvPr>
            <p:ph sz="quarter" idx="4"/>
          </p:nvPr>
        </p:nvSpPr>
        <p:spPr>
          <a:xfrm>
            <a:off x="6370722" y="2323798"/>
            <a:ext cx="5393100" cy="1018616"/>
          </a:xfrm>
        </p:spPr>
        <p:txBody>
          <a:bodyPr/>
          <a:lstStyle/>
          <a:p>
            <a:pPr marL="0" indent="0">
              <a:buNone/>
            </a:pPr>
            <a:r>
              <a:rPr lang="en-US" dirty="0" smtClean="0"/>
              <a:t>Communication – Web conferencing </a:t>
            </a:r>
          </a:p>
          <a:p>
            <a:pPr>
              <a:buFont typeface="Courier New" panose="02070309020205020404" pitchFamily="49" charset="0"/>
              <a:buChar char="o"/>
            </a:pPr>
            <a:r>
              <a:rPr lang="en-US" sz="1600" dirty="0" smtClean="0"/>
              <a:t>Verbal and nonverbal cues </a:t>
            </a:r>
          </a:p>
          <a:p>
            <a:pPr marL="0" indent="0">
              <a:buNone/>
            </a:pPr>
            <a:endParaRPr lang="en-US" dirty="0" smtClean="0"/>
          </a:p>
          <a:p>
            <a:pPr marL="0" indent="0">
              <a:buNone/>
            </a:pPr>
            <a:endParaRPr lang="en-US" dirty="0"/>
          </a:p>
        </p:txBody>
      </p:sp>
      <p:sp>
        <p:nvSpPr>
          <p:cNvPr id="15" name="Text Placeholder 13"/>
          <p:cNvSpPr>
            <a:spLocks noGrp="1"/>
          </p:cNvSpPr>
          <p:nvPr>
            <p:ph type="body" sz="quarter" idx="3"/>
          </p:nvPr>
        </p:nvSpPr>
        <p:spPr>
          <a:xfrm>
            <a:off x="174794" y="1744207"/>
            <a:ext cx="5087073" cy="553373"/>
          </a:xfrm>
        </p:spPr>
        <p:txBody>
          <a:bodyPr/>
          <a:lstStyle/>
          <a:p>
            <a:r>
              <a:rPr lang="en-US" dirty="0" smtClean="0"/>
              <a:t>Non-traditional students</a:t>
            </a:r>
            <a:endParaRPr lang="en-US" dirty="0"/>
          </a:p>
        </p:txBody>
      </p:sp>
      <p:sp>
        <p:nvSpPr>
          <p:cNvPr id="16" name="TextBox 15"/>
          <p:cNvSpPr txBox="1"/>
          <p:nvPr/>
        </p:nvSpPr>
        <p:spPr>
          <a:xfrm>
            <a:off x="0" y="6250804"/>
            <a:ext cx="6169890" cy="577081"/>
          </a:xfrm>
          <a:prstGeom prst="rect">
            <a:avLst/>
          </a:prstGeom>
          <a:noFill/>
        </p:spPr>
        <p:txBody>
          <a:bodyPr wrap="square" rtlCol="0">
            <a:spAutoFit/>
          </a:bodyPr>
          <a:lstStyle/>
          <a:p>
            <a:r>
              <a:rPr lang="en-US" sz="1050" dirty="0" err="1" smtClean="0"/>
              <a:t>Sapps</a:t>
            </a:r>
            <a:r>
              <a:rPr lang="en-US" sz="1050" dirty="0" smtClean="0"/>
              <a:t>, L., and  Williams, S., (12 November 2015). Best practices in advising nontraditional students. </a:t>
            </a:r>
            <a:r>
              <a:rPr lang="en-US" sz="1050" dirty="0"/>
              <a:t>Retrieved from: </a:t>
            </a:r>
            <a:r>
              <a:rPr lang="en-US" sz="1050" dirty="0">
                <a:hlinkClick r:id="rId3"/>
              </a:rPr>
              <a:t>https://</a:t>
            </a:r>
            <a:r>
              <a:rPr lang="en-US" sz="1050" dirty="0" smtClean="0">
                <a:hlinkClick r:id="rId3"/>
              </a:rPr>
              <a:t>nacada.ksu.edu/Resources/Academic-Advising-Today/View-Articles/Best-Practices-in-Advising-Non-traditional-Students.aspx</a:t>
            </a:r>
            <a:r>
              <a:rPr lang="en-US" sz="1050" dirty="0" smtClean="0"/>
              <a:t> </a:t>
            </a:r>
            <a:endParaRPr lang="en-US" sz="1050" dirty="0"/>
          </a:p>
        </p:txBody>
      </p:sp>
      <p:sp>
        <p:nvSpPr>
          <p:cNvPr id="17" name="TextBox 16"/>
          <p:cNvSpPr txBox="1"/>
          <p:nvPr/>
        </p:nvSpPr>
        <p:spPr>
          <a:xfrm>
            <a:off x="6381738" y="3040207"/>
            <a:ext cx="5218545" cy="646331"/>
          </a:xfrm>
          <a:prstGeom prst="rect">
            <a:avLst/>
          </a:prstGeom>
          <a:noFill/>
        </p:spPr>
        <p:txBody>
          <a:bodyPr wrap="square" rtlCol="0">
            <a:spAutoFit/>
          </a:bodyPr>
          <a:lstStyle/>
          <a:p>
            <a:r>
              <a:rPr lang="en-US" sz="1200" dirty="0" smtClean="0"/>
              <a:t>Mueller, D., and Meyer, A., (23 August 2017). Design a sustainable online advising option. Retrieved from: </a:t>
            </a:r>
            <a:r>
              <a:rPr lang="en-US" sz="1200" dirty="0">
                <a:hlinkClick r:id="rId4"/>
              </a:rPr>
              <a:t>https://nacada.ksu.edu/Resources/Academic-Advising-Today/View-Articles/Design-a-Sustainable-Online-Advising-Option.aspx</a:t>
            </a:r>
            <a:endParaRPr lang="en-US" sz="1200" dirty="0"/>
          </a:p>
        </p:txBody>
      </p:sp>
      <p:sp>
        <p:nvSpPr>
          <p:cNvPr id="18" name="TextBox 17"/>
          <p:cNvSpPr txBox="1"/>
          <p:nvPr/>
        </p:nvSpPr>
        <p:spPr>
          <a:xfrm>
            <a:off x="6381626" y="3761630"/>
            <a:ext cx="5613027" cy="2462213"/>
          </a:xfrm>
          <a:prstGeom prst="rect">
            <a:avLst/>
          </a:prstGeom>
          <a:noFill/>
        </p:spPr>
        <p:txBody>
          <a:bodyPr wrap="square" rtlCol="0">
            <a:spAutoFit/>
          </a:bodyPr>
          <a:lstStyle/>
          <a:p>
            <a:r>
              <a:rPr lang="en-US" dirty="0" smtClean="0"/>
              <a:t>Communication - Email</a:t>
            </a:r>
          </a:p>
          <a:p>
            <a:pPr marL="285750" indent="-285750">
              <a:buFont typeface="Courier New" panose="02070309020205020404" pitchFamily="49" charset="0"/>
              <a:buChar char="o"/>
            </a:pPr>
            <a:r>
              <a:rPr lang="en-US" sz="1600" dirty="0" smtClean="0"/>
              <a:t>Be available</a:t>
            </a:r>
          </a:p>
          <a:p>
            <a:pPr marL="742950" lvl="1" indent="-285750">
              <a:buFont typeface="Courier New" panose="02070309020205020404" pitchFamily="49" charset="0"/>
              <a:buChar char="o"/>
            </a:pPr>
            <a:r>
              <a:rPr lang="en-US" sz="1600" dirty="0"/>
              <a:t>Treat an </a:t>
            </a:r>
            <a:r>
              <a:rPr lang="en-US" sz="1600" dirty="0" smtClean="0"/>
              <a:t>email response </a:t>
            </a:r>
            <a:r>
              <a:rPr lang="en-US" sz="1600" dirty="0"/>
              <a:t>as an </a:t>
            </a:r>
            <a:r>
              <a:rPr lang="en-US" sz="1600" dirty="0" smtClean="0"/>
              <a:t>advising session</a:t>
            </a:r>
          </a:p>
          <a:p>
            <a:pPr marL="285750" indent="-285750">
              <a:buFont typeface="Courier New" panose="02070309020205020404" pitchFamily="49" charset="0"/>
              <a:buChar char="o"/>
            </a:pPr>
            <a:r>
              <a:rPr lang="en-US" dirty="0" smtClean="0"/>
              <a:t>Comprehensive</a:t>
            </a:r>
          </a:p>
          <a:p>
            <a:pPr marL="742950" lvl="1" indent="-285750">
              <a:buFont typeface="Courier New" panose="02070309020205020404" pitchFamily="49" charset="0"/>
              <a:buChar char="o"/>
            </a:pPr>
            <a:r>
              <a:rPr lang="en-US" sz="1600" dirty="0"/>
              <a:t>Fight the t</a:t>
            </a:r>
            <a:r>
              <a:rPr lang="en-US" sz="1600" dirty="0" smtClean="0"/>
              <a:t>emptation </a:t>
            </a:r>
            <a:r>
              <a:rPr lang="en-US" sz="1600" dirty="0"/>
              <a:t>to </a:t>
            </a:r>
            <a:r>
              <a:rPr lang="en-US" sz="1600" dirty="0" smtClean="0"/>
              <a:t>just give quick answers </a:t>
            </a:r>
            <a:r>
              <a:rPr lang="en-US" sz="1600" dirty="0"/>
              <a:t>to </a:t>
            </a:r>
            <a:r>
              <a:rPr lang="en-US" sz="1600" dirty="0" smtClean="0"/>
              <a:t>quick questions</a:t>
            </a:r>
          </a:p>
          <a:p>
            <a:pPr marL="285750" indent="-285750">
              <a:buFont typeface="Courier New" panose="02070309020205020404" pitchFamily="49" charset="0"/>
              <a:buChar char="o"/>
            </a:pPr>
            <a:r>
              <a:rPr lang="en-US" dirty="0" smtClean="0"/>
              <a:t>Timely</a:t>
            </a:r>
          </a:p>
          <a:p>
            <a:pPr marL="742950" lvl="1" indent="-285750">
              <a:buFont typeface="Courier New" panose="02070309020205020404" pitchFamily="49" charset="0"/>
              <a:buChar char="o"/>
            </a:pPr>
            <a:r>
              <a:rPr lang="en-US" sz="1600" dirty="0" smtClean="0"/>
              <a:t>Prompt response saves you time in the long run</a:t>
            </a:r>
          </a:p>
          <a:p>
            <a:pPr marL="285750" indent="-285750">
              <a:buFont typeface="Courier New" panose="02070309020205020404" pitchFamily="49" charset="0"/>
              <a:buChar char="o"/>
            </a:pPr>
            <a:endParaRPr lang="en-US" dirty="0"/>
          </a:p>
        </p:txBody>
      </p:sp>
      <p:sp>
        <p:nvSpPr>
          <p:cNvPr id="19" name="TextBox 18"/>
          <p:cNvSpPr txBox="1"/>
          <p:nvPr/>
        </p:nvSpPr>
        <p:spPr>
          <a:xfrm>
            <a:off x="6578868" y="6153843"/>
            <a:ext cx="5218545" cy="646331"/>
          </a:xfrm>
          <a:prstGeom prst="rect">
            <a:avLst/>
          </a:prstGeom>
          <a:noFill/>
        </p:spPr>
        <p:txBody>
          <a:bodyPr wrap="square" rtlCol="0">
            <a:spAutoFit/>
          </a:bodyPr>
          <a:lstStyle/>
          <a:p>
            <a:r>
              <a:rPr lang="en-US" sz="1200" dirty="0" err="1" smtClean="0"/>
              <a:t>Fusch</a:t>
            </a:r>
            <a:r>
              <a:rPr lang="en-US" sz="1200" dirty="0" smtClean="0"/>
              <a:t>, D.,  (9 August 2013). Email advising: Doing it wrong, doing it right. Retrieved from: </a:t>
            </a:r>
            <a:r>
              <a:rPr lang="en-US" sz="1200" dirty="0">
                <a:hlinkClick r:id="rId5"/>
              </a:rPr>
              <a:t>https://www.academicimpressions.com/blog/email-advising-doing-it-wrong-doing-it-right/</a:t>
            </a:r>
            <a:endParaRPr lang="en-US" sz="1200" dirty="0"/>
          </a:p>
        </p:txBody>
      </p:sp>
    </p:spTree>
    <p:extLst>
      <p:ext uri="{BB962C8B-B14F-4D97-AF65-F5344CB8AC3E}">
        <p14:creationId xmlns:p14="http://schemas.microsoft.com/office/powerpoint/2010/main" val="1393754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42109" y="2274838"/>
            <a:ext cx="10520218" cy="1569660"/>
          </a:xfrm>
          <a:prstGeom prst="rect">
            <a:avLst/>
          </a:prstGeom>
        </p:spPr>
        <p:txBody>
          <a:bodyPr wrap="square">
            <a:spAutoFit/>
          </a:bodyPr>
          <a:lstStyle/>
          <a:p>
            <a:pPr lvl="0" algn="ctr"/>
            <a:r>
              <a:rPr lang="en-US" sz="4800" dirty="0" smtClean="0">
                <a:solidFill>
                  <a:prstClr val="black"/>
                </a:solidFill>
              </a:rPr>
              <a:t>Think about some </a:t>
            </a:r>
            <a:r>
              <a:rPr lang="en-US" sz="4800" dirty="0">
                <a:solidFill>
                  <a:prstClr val="black"/>
                </a:solidFill>
              </a:rPr>
              <a:t>advising </a:t>
            </a:r>
            <a:r>
              <a:rPr lang="en-US" sz="4800" dirty="0" smtClean="0">
                <a:solidFill>
                  <a:prstClr val="black"/>
                </a:solidFill>
              </a:rPr>
              <a:t>techniques you use?</a:t>
            </a:r>
            <a:endParaRPr lang="en-US" sz="4800" dirty="0">
              <a:solidFill>
                <a:prstClr val="black"/>
              </a:solidFill>
            </a:endParaRPr>
          </a:p>
        </p:txBody>
      </p:sp>
    </p:spTree>
    <p:extLst>
      <p:ext uri="{BB962C8B-B14F-4D97-AF65-F5344CB8AC3E}">
        <p14:creationId xmlns:p14="http://schemas.microsoft.com/office/powerpoint/2010/main" val="1841090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At the end of this presentation, you will be able to:</a:t>
            </a:r>
            <a:endParaRPr lang="en-US" sz="3600" dirty="0"/>
          </a:p>
        </p:txBody>
      </p:sp>
      <p:sp>
        <p:nvSpPr>
          <p:cNvPr id="3" name="Content Placeholder 2"/>
          <p:cNvSpPr>
            <a:spLocks noGrp="1"/>
          </p:cNvSpPr>
          <p:nvPr>
            <p:ph idx="1"/>
          </p:nvPr>
        </p:nvSpPr>
        <p:spPr/>
        <p:txBody>
          <a:bodyPr>
            <a:normAutofit/>
          </a:bodyPr>
          <a:lstStyle/>
          <a:p>
            <a:r>
              <a:rPr lang="en-US" sz="2400" dirty="0" smtClean="0"/>
              <a:t>Recognize the definition of a non-traditional distance student</a:t>
            </a:r>
          </a:p>
          <a:p>
            <a:r>
              <a:rPr lang="en-US" sz="2400" dirty="0" smtClean="0"/>
              <a:t>Identify the advisor's role with this student population</a:t>
            </a:r>
          </a:p>
          <a:p>
            <a:r>
              <a:rPr lang="en-US" sz="2400" dirty="0" smtClean="0"/>
              <a:t>Explore strategies to successful advising with this student population </a:t>
            </a:r>
          </a:p>
          <a:p>
            <a:pPr marL="0" indent="0">
              <a:buNone/>
            </a:pPr>
            <a:endParaRPr lang="en-US" sz="2400" dirty="0"/>
          </a:p>
        </p:txBody>
      </p:sp>
    </p:spTree>
    <p:extLst>
      <p:ext uri="{BB962C8B-B14F-4D97-AF65-F5344CB8AC3E}">
        <p14:creationId xmlns:p14="http://schemas.microsoft.com/office/powerpoint/2010/main" val="444262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3500" y="6418572"/>
            <a:ext cx="9504034" cy="371794"/>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33500" y="3276600"/>
            <a:ext cx="7607300" cy="355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46200" y="4527550"/>
            <a:ext cx="6604000" cy="2984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Academic Advising Core Competency Relation</a:t>
            </a:r>
            <a:endParaRPr lang="en-US" dirty="0"/>
          </a:p>
        </p:txBody>
      </p:sp>
      <p:sp>
        <p:nvSpPr>
          <p:cNvPr id="3" name="Content Placeholder 2"/>
          <p:cNvSpPr>
            <a:spLocks noGrp="1"/>
          </p:cNvSpPr>
          <p:nvPr>
            <p:ph idx="1"/>
          </p:nvPr>
        </p:nvSpPr>
        <p:spPr>
          <a:xfrm>
            <a:off x="349805" y="1715956"/>
            <a:ext cx="11770596" cy="5179556"/>
          </a:xfrm>
        </p:spPr>
        <p:txBody>
          <a:bodyPr>
            <a:normAutofit fontScale="62500" lnSpcReduction="20000"/>
          </a:bodyPr>
          <a:lstStyle/>
          <a:p>
            <a:pPr marL="0" indent="0">
              <a:buNone/>
            </a:pPr>
            <a:r>
              <a:rPr lang="en-US" sz="3500" dirty="0"/>
              <a:t>Core Competencies in the Relational component (skills academic advisors must demonstrate) include the ability to</a:t>
            </a:r>
            <a:r>
              <a:rPr lang="en-US" sz="3500" dirty="0" smtClean="0"/>
              <a:t>:</a:t>
            </a:r>
          </a:p>
          <a:p>
            <a:pPr marL="0" indent="0">
              <a:buNone/>
            </a:pPr>
            <a:endParaRPr lang="en-US" dirty="0"/>
          </a:p>
          <a:p>
            <a:pPr marL="0" indent="0">
              <a:buNone/>
            </a:pPr>
            <a:r>
              <a:rPr lang="en-US" sz="3100" dirty="0" smtClean="0"/>
              <a:t>		R1 </a:t>
            </a:r>
            <a:r>
              <a:rPr lang="en-US" sz="3100" dirty="0"/>
              <a:t>	</a:t>
            </a:r>
            <a:r>
              <a:rPr lang="en-US" sz="3100" dirty="0" smtClean="0"/>
              <a:t>Articulate </a:t>
            </a:r>
            <a:r>
              <a:rPr lang="en-US" sz="3100" dirty="0"/>
              <a:t>a personal philosophy of academic advising. </a:t>
            </a:r>
            <a:endParaRPr lang="en-US" sz="3100" dirty="0" smtClean="0"/>
          </a:p>
          <a:p>
            <a:pPr marL="0" indent="0">
              <a:buNone/>
            </a:pPr>
            <a:endParaRPr lang="en-US" sz="1300" dirty="0"/>
          </a:p>
          <a:p>
            <a:pPr marL="0" indent="0">
              <a:buNone/>
            </a:pPr>
            <a:r>
              <a:rPr lang="en-US" sz="3500" b="1" i="1" dirty="0" smtClean="0"/>
              <a:t>		R2 </a:t>
            </a:r>
            <a:r>
              <a:rPr lang="en-US" sz="3500" b="1" i="1" dirty="0"/>
              <a:t>	</a:t>
            </a:r>
            <a:r>
              <a:rPr lang="en-US" sz="3500" b="1" i="1" dirty="0" smtClean="0"/>
              <a:t>Create </a:t>
            </a:r>
            <a:r>
              <a:rPr lang="en-US" sz="3500" b="1" i="1" dirty="0"/>
              <a:t>rapport and build academic advising relationships. </a:t>
            </a:r>
            <a:endParaRPr lang="en-US" sz="3500" b="1" i="1" dirty="0" smtClean="0"/>
          </a:p>
          <a:p>
            <a:pPr marL="0" indent="0">
              <a:buNone/>
            </a:pPr>
            <a:endParaRPr lang="en-US" sz="1300" b="1" i="1" dirty="0"/>
          </a:p>
          <a:p>
            <a:pPr marL="0" indent="0">
              <a:buNone/>
            </a:pPr>
            <a:r>
              <a:rPr lang="en-US" sz="2400" dirty="0" smtClean="0"/>
              <a:t>		</a:t>
            </a:r>
            <a:r>
              <a:rPr lang="en-US" sz="3000" dirty="0" smtClean="0"/>
              <a:t>R3</a:t>
            </a:r>
            <a:r>
              <a:rPr lang="en-US" sz="3000" dirty="0"/>
              <a:t>	</a:t>
            </a:r>
            <a:r>
              <a:rPr lang="en-US" sz="3000" dirty="0" smtClean="0"/>
              <a:t>Communicate </a:t>
            </a:r>
            <a:r>
              <a:rPr lang="en-US" sz="3000" dirty="0"/>
              <a:t>in an inclusive and respectful manner.</a:t>
            </a:r>
            <a:r>
              <a:rPr lang="en-US" sz="3500" dirty="0"/>
              <a:t> </a:t>
            </a:r>
            <a:endParaRPr lang="en-US" sz="3500" dirty="0" smtClean="0"/>
          </a:p>
          <a:p>
            <a:pPr marL="0" indent="0">
              <a:buNone/>
            </a:pPr>
            <a:endParaRPr lang="en-US" sz="1300" dirty="0"/>
          </a:p>
          <a:p>
            <a:pPr marL="0" indent="0">
              <a:buNone/>
            </a:pPr>
            <a:r>
              <a:rPr lang="en-US" sz="3500" b="1" i="1" dirty="0" smtClean="0"/>
              <a:t>		R4</a:t>
            </a:r>
            <a:r>
              <a:rPr lang="en-US" sz="3500" b="1" i="1" dirty="0"/>
              <a:t>	</a:t>
            </a:r>
            <a:r>
              <a:rPr lang="en-US" sz="3500" b="1" i="1" dirty="0" smtClean="0"/>
              <a:t>Plan </a:t>
            </a:r>
            <a:r>
              <a:rPr lang="en-US" sz="3500" b="1" i="1" dirty="0"/>
              <a:t>and conduct successful advising interactions</a:t>
            </a:r>
            <a:r>
              <a:rPr lang="en-US" sz="3500" b="1" i="1" dirty="0" smtClean="0"/>
              <a:t>.</a:t>
            </a:r>
          </a:p>
          <a:p>
            <a:pPr marL="0" indent="0">
              <a:buNone/>
            </a:pPr>
            <a:endParaRPr lang="en-US" sz="1300" b="1" i="1" dirty="0"/>
          </a:p>
          <a:p>
            <a:pPr marL="0" indent="0">
              <a:buNone/>
            </a:pPr>
            <a:r>
              <a:rPr lang="en-US" sz="2400" dirty="0" smtClean="0"/>
              <a:t>		</a:t>
            </a:r>
            <a:r>
              <a:rPr lang="en-US" sz="3000" dirty="0" smtClean="0"/>
              <a:t>R5</a:t>
            </a:r>
            <a:r>
              <a:rPr lang="en-US" sz="3000" dirty="0"/>
              <a:t>	</a:t>
            </a:r>
            <a:r>
              <a:rPr lang="en-US" sz="3000" dirty="0" smtClean="0"/>
              <a:t>Promote </a:t>
            </a:r>
            <a:r>
              <a:rPr lang="en-US" sz="3000" dirty="0"/>
              <a:t>student understanding of the logic and purpose of the curriculum</a:t>
            </a:r>
            <a:r>
              <a:rPr lang="en-US" sz="3000" dirty="0" smtClean="0"/>
              <a:t>.</a:t>
            </a:r>
          </a:p>
          <a:p>
            <a:pPr marL="0" indent="0">
              <a:buNone/>
            </a:pPr>
            <a:endParaRPr lang="en-US" sz="1300" dirty="0"/>
          </a:p>
          <a:p>
            <a:pPr marL="0" indent="0">
              <a:buNone/>
            </a:pPr>
            <a:r>
              <a:rPr lang="en-US" sz="2400" dirty="0" smtClean="0"/>
              <a:t>		</a:t>
            </a:r>
            <a:r>
              <a:rPr lang="en-US" sz="3000" dirty="0" smtClean="0"/>
              <a:t>R6</a:t>
            </a:r>
            <a:r>
              <a:rPr lang="en-US" sz="3000" dirty="0"/>
              <a:t>	</a:t>
            </a:r>
            <a:r>
              <a:rPr lang="en-US" sz="3000" dirty="0" smtClean="0"/>
              <a:t>Facilitate </a:t>
            </a:r>
            <a:r>
              <a:rPr lang="en-US" sz="3000" dirty="0"/>
              <a:t>problem solving, decision-making, meaning-making, planning, and goal </a:t>
            </a:r>
            <a:r>
              <a:rPr lang="en-US" sz="3000" dirty="0" smtClean="0"/>
              <a:t>								setting.</a:t>
            </a:r>
          </a:p>
          <a:p>
            <a:pPr marL="0" indent="0">
              <a:buNone/>
            </a:pPr>
            <a:endParaRPr lang="en-US" sz="1300" dirty="0"/>
          </a:p>
          <a:p>
            <a:pPr marL="0" indent="0">
              <a:buNone/>
            </a:pPr>
            <a:r>
              <a:rPr lang="en-US" sz="2400" dirty="0" smtClean="0"/>
              <a:t>		</a:t>
            </a:r>
            <a:r>
              <a:rPr lang="en-US" sz="3500" b="1" i="1" dirty="0" smtClean="0"/>
              <a:t>R7</a:t>
            </a:r>
            <a:r>
              <a:rPr lang="en-US" sz="3500" b="1" i="1" dirty="0"/>
              <a:t>	</a:t>
            </a:r>
            <a:r>
              <a:rPr lang="en-US" sz="3500" b="1" i="1" dirty="0" smtClean="0"/>
              <a:t>Engage </a:t>
            </a:r>
            <a:r>
              <a:rPr lang="en-US" sz="3500" b="1" i="1" dirty="0"/>
              <a:t>in on-going assessment and development of the advising practice.</a:t>
            </a:r>
          </a:p>
        </p:txBody>
      </p:sp>
    </p:spTree>
    <p:extLst>
      <p:ext uri="{BB962C8B-B14F-4D97-AF65-F5344CB8AC3E}">
        <p14:creationId xmlns:p14="http://schemas.microsoft.com/office/powerpoint/2010/main" val="51191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7745" y="2359186"/>
            <a:ext cx="9467272" cy="1569660"/>
          </a:xfrm>
          <a:prstGeom prst="rect">
            <a:avLst/>
          </a:prstGeom>
          <a:noFill/>
        </p:spPr>
        <p:txBody>
          <a:bodyPr wrap="square" rtlCol="0">
            <a:spAutoFit/>
          </a:bodyPr>
          <a:lstStyle/>
          <a:p>
            <a:pPr algn="ctr"/>
            <a:r>
              <a:rPr lang="en-US" sz="4800" dirty="0" smtClean="0"/>
              <a:t>How do you define a non-traditional student?</a:t>
            </a:r>
            <a:endParaRPr lang="en-US" sz="4800" dirty="0"/>
          </a:p>
        </p:txBody>
      </p:sp>
    </p:spTree>
    <p:extLst>
      <p:ext uri="{BB962C8B-B14F-4D97-AF65-F5344CB8AC3E}">
        <p14:creationId xmlns:p14="http://schemas.microsoft.com/office/powerpoint/2010/main" val="4088117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42200" y="2108200"/>
            <a:ext cx="4168608" cy="2349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9250" y="2330450"/>
            <a:ext cx="1905000" cy="2476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Non-traditional student defined</a:t>
            </a:r>
            <a:r>
              <a:rPr lang="en-US" dirty="0"/>
              <a:t>: </a:t>
            </a:r>
          </a:p>
        </p:txBody>
      </p:sp>
      <p:sp>
        <p:nvSpPr>
          <p:cNvPr id="3" name="Content Placeholder 2"/>
          <p:cNvSpPr>
            <a:spLocks noGrp="1"/>
          </p:cNvSpPr>
          <p:nvPr>
            <p:ph idx="1"/>
          </p:nvPr>
        </p:nvSpPr>
        <p:spPr>
          <a:xfrm>
            <a:off x="238125" y="1974850"/>
            <a:ext cx="11509375" cy="4883150"/>
          </a:xfrm>
        </p:spPr>
        <p:txBody>
          <a:bodyPr>
            <a:normAutofit fontScale="85000" lnSpcReduction="20000"/>
          </a:bodyPr>
          <a:lstStyle/>
          <a:p>
            <a:pPr marL="0" indent="0">
              <a:buNone/>
            </a:pPr>
            <a:r>
              <a:rPr lang="en-US" sz="2400" dirty="0"/>
              <a:t>Graduate online learners often display some of the characteristics of “nontraditional students,” such as items 2, 3, 4, and 5 below. Choy (2002) defined nontraditional students as those who have one or more of the following seven characteristics</a:t>
            </a:r>
            <a:r>
              <a:rPr lang="en-US" sz="2400" dirty="0" smtClean="0"/>
              <a:t>:</a:t>
            </a:r>
          </a:p>
          <a:p>
            <a:pPr marL="0" indent="0">
              <a:buNone/>
            </a:pPr>
            <a:r>
              <a:rPr lang="en-US" sz="2400" dirty="0" smtClean="0"/>
              <a:t>1.  Delays </a:t>
            </a:r>
            <a:r>
              <a:rPr lang="en-US" sz="2400" dirty="0"/>
              <a:t>enrollment (does not enter postsecondary education in the same calendar year that he or she completed high school</a:t>
            </a:r>
            <a:r>
              <a:rPr lang="en-US" sz="2400" dirty="0" smtClean="0"/>
              <a:t>);</a:t>
            </a:r>
          </a:p>
          <a:p>
            <a:pPr marL="0" indent="0">
              <a:buNone/>
            </a:pPr>
            <a:r>
              <a:rPr lang="en-US" sz="2400" b="1" i="1" dirty="0" smtClean="0"/>
              <a:t>2</a:t>
            </a:r>
            <a:r>
              <a:rPr lang="en-US" sz="2400" b="1" i="1" dirty="0"/>
              <a:t>. </a:t>
            </a:r>
            <a:r>
              <a:rPr lang="en-US" sz="2400" b="1" i="1" dirty="0" smtClean="0"/>
              <a:t> Attends </a:t>
            </a:r>
            <a:r>
              <a:rPr lang="en-US" sz="2400" b="1" i="1" dirty="0"/>
              <a:t>part time for at least part of the academic year;</a:t>
            </a:r>
          </a:p>
          <a:p>
            <a:pPr marL="0" indent="0">
              <a:buNone/>
            </a:pPr>
            <a:r>
              <a:rPr lang="en-US" sz="2400" b="1" i="1" dirty="0"/>
              <a:t>3. </a:t>
            </a:r>
            <a:r>
              <a:rPr lang="en-US" sz="2400" b="1" i="1" dirty="0" smtClean="0"/>
              <a:t> Works </a:t>
            </a:r>
            <a:r>
              <a:rPr lang="en-US" sz="2400" b="1" i="1" dirty="0"/>
              <a:t>full time (35 hours or more per week) while enrolled;</a:t>
            </a:r>
          </a:p>
          <a:p>
            <a:pPr marL="0" indent="0">
              <a:buNone/>
            </a:pPr>
            <a:r>
              <a:rPr lang="en-US" sz="2400" b="1" i="1" dirty="0"/>
              <a:t>4. </a:t>
            </a:r>
            <a:r>
              <a:rPr lang="en-US" sz="2400" b="1" i="1" dirty="0" smtClean="0"/>
              <a:t> Is </a:t>
            </a:r>
            <a:r>
              <a:rPr lang="en-US" sz="2400" b="1" i="1" dirty="0"/>
              <a:t>considered financially independent for purposes of determining eligibility for financial aid;</a:t>
            </a:r>
          </a:p>
          <a:p>
            <a:pPr marL="0" indent="0">
              <a:buNone/>
            </a:pPr>
            <a:r>
              <a:rPr lang="en-US" sz="2400" b="1" i="1" dirty="0"/>
              <a:t>5. </a:t>
            </a:r>
            <a:r>
              <a:rPr lang="en-US" sz="2400" b="1" i="1" dirty="0" smtClean="0"/>
              <a:t> Has </a:t>
            </a:r>
            <a:r>
              <a:rPr lang="en-US" sz="2400" b="1" i="1" dirty="0"/>
              <a:t>dependents other than a spouse (usually children, but sometimes others);</a:t>
            </a:r>
          </a:p>
          <a:p>
            <a:pPr marL="0" indent="0">
              <a:buNone/>
            </a:pPr>
            <a:r>
              <a:rPr lang="en-US" sz="2400" dirty="0"/>
              <a:t>6. </a:t>
            </a:r>
            <a:r>
              <a:rPr lang="en-US" sz="2400" dirty="0" smtClean="0"/>
              <a:t> Is </a:t>
            </a:r>
            <a:r>
              <a:rPr lang="en-US" sz="2400" dirty="0"/>
              <a:t>a single parent (either not married or married but separated and has dependents); or</a:t>
            </a:r>
          </a:p>
          <a:p>
            <a:pPr marL="0" indent="0">
              <a:buNone/>
            </a:pPr>
            <a:r>
              <a:rPr lang="en-US" sz="2400" dirty="0"/>
              <a:t>7. </a:t>
            </a:r>
            <a:r>
              <a:rPr lang="en-US" sz="2400" dirty="0" smtClean="0"/>
              <a:t> Does </a:t>
            </a:r>
            <a:r>
              <a:rPr lang="en-US" sz="2400" dirty="0"/>
              <a:t>not have a high school diploma (completed high school with a GED or other high school completion certificate or did not finish high school). (pp. 2-3</a:t>
            </a:r>
            <a:r>
              <a:rPr lang="en-US" sz="2400" dirty="0" smtClean="0"/>
              <a:t>)</a:t>
            </a:r>
            <a:endParaRPr lang="en-US" dirty="0"/>
          </a:p>
          <a:p>
            <a:pPr marL="0" indent="0">
              <a:buNone/>
            </a:pPr>
            <a:endParaRPr lang="en-US" dirty="0" smtClean="0"/>
          </a:p>
          <a:p>
            <a:pPr marL="0" indent="0">
              <a:buNone/>
            </a:pPr>
            <a:r>
              <a:rPr lang="en-US" sz="1500" dirty="0"/>
              <a:t>Choy, S. (2002). Findings from the condition of education 2002: Nontraditional </a:t>
            </a:r>
            <a:r>
              <a:rPr lang="en-US" sz="1500" dirty="0" smtClean="0"/>
              <a:t>undergraduates. Washington</a:t>
            </a:r>
            <a:r>
              <a:rPr lang="en-US" sz="1500" dirty="0"/>
              <a:t>, DC: National Center for Education Statistics. Retrieved </a:t>
            </a:r>
            <a:r>
              <a:rPr lang="en-US" sz="1500" dirty="0" smtClean="0"/>
              <a:t>from </a:t>
            </a:r>
            <a:r>
              <a:rPr lang="en-US" sz="1500" dirty="0" smtClean="0">
                <a:hlinkClick r:id="rId3"/>
              </a:rPr>
              <a:t>http</a:t>
            </a:r>
            <a:r>
              <a:rPr lang="en-US" sz="1500" dirty="0">
                <a:hlinkClick r:id="rId3"/>
              </a:rPr>
              <a:t>://</a:t>
            </a:r>
            <a:r>
              <a:rPr lang="en-US" sz="1500" dirty="0" smtClean="0">
                <a:hlinkClick r:id="rId3"/>
              </a:rPr>
              <a:t>nces.ed.gov/pubs2002/2002012.pdf</a:t>
            </a:r>
            <a:r>
              <a:rPr lang="en-US" sz="1500" dirty="0" smtClean="0"/>
              <a:t>  </a:t>
            </a:r>
            <a:endParaRPr lang="en-US" dirty="0"/>
          </a:p>
        </p:txBody>
      </p:sp>
    </p:spTree>
    <p:extLst>
      <p:ext uri="{BB962C8B-B14F-4D97-AF65-F5344CB8AC3E}">
        <p14:creationId xmlns:p14="http://schemas.microsoft.com/office/powerpoint/2010/main" val="1869743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9761" y="2901125"/>
            <a:ext cx="11113477" cy="830997"/>
          </a:xfrm>
          <a:prstGeom prst="rect">
            <a:avLst/>
          </a:prstGeom>
          <a:noFill/>
        </p:spPr>
        <p:txBody>
          <a:bodyPr wrap="square" rtlCol="0">
            <a:spAutoFit/>
          </a:bodyPr>
          <a:lstStyle/>
          <a:p>
            <a:pPr algn="ctr"/>
            <a:r>
              <a:rPr lang="en-US" sz="4800" dirty="0" smtClean="0"/>
              <a:t>How do you define distance education?</a:t>
            </a:r>
            <a:endParaRPr lang="en-US" sz="4800" dirty="0"/>
          </a:p>
        </p:txBody>
      </p:sp>
    </p:spTree>
    <p:extLst>
      <p:ext uri="{BB962C8B-B14F-4D97-AF65-F5344CB8AC3E}">
        <p14:creationId xmlns:p14="http://schemas.microsoft.com/office/powerpoint/2010/main" val="3424840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39750" y="5817383"/>
            <a:ext cx="3085227" cy="33213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210498" y="5467834"/>
            <a:ext cx="4739524" cy="29777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6015" y="4389882"/>
            <a:ext cx="7144676" cy="36945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46014" y="2253673"/>
            <a:ext cx="3662567" cy="4289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46015" y="1954727"/>
            <a:ext cx="10709912" cy="40187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p:cNvSpPr>
            <a:spLocks noGrp="1"/>
          </p:cNvSpPr>
          <p:nvPr>
            <p:ph type="title"/>
          </p:nvPr>
        </p:nvSpPr>
        <p:spPr/>
        <p:txBody>
          <a:bodyPr/>
          <a:lstStyle/>
          <a:p>
            <a:r>
              <a:rPr lang="en-US" dirty="0" smtClean="0"/>
              <a:t>Distance Education defined:  </a:t>
            </a:r>
            <a:endParaRPr lang="en-US" dirty="0"/>
          </a:p>
        </p:txBody>
      </p:sp>
      <p:sp>
        <p:nvSpPr>
          <p:cNvPr id="13" name="Content Placeholder 12"/>
          <p:cNvSpPr>
            <a:spLocks noGrp="1"/>
          </p:cNvSpPr>
          <p:nvPr>
            <p:ph idx="1"/>
          </p:nvPr>
        </p:nvSpPr>
        <p:spPr>
          <a:xfrm>
            <a:off x="343533" y="1954727"/>
            <a:ext cx="11781330" cy="4870310"/>
          </a:xfrm>
        </p:spPr>
        <p:txBody>
          <a:bodyPr>
            <a:normAutofit/>
          </a:bodyPr>
          <a:lstStyle/>
          <a:p>
            <a:pPr marL="0" indent="0">
              <a:buNone/>
            </a:pPr>
            <a:r>
              <a:rPr lang="en-US" sz="2300" dirty="0"/>
              <a:t>Education that uses one or more technologies to deliver instruction to students who are separated from the instructor and to support regular and substantive interaction between the students and the instructor synchronously or asynchronously</a:t>
            </a:r>
            <a:r>
              <a:rPr lang="en-US" sz="2400" dirty="0" smtClean="0"/>
              <a:t>.</a:t>
            </a:r>
            <a:endParaRPr lang="en-US" dirty="0" smtClean="0"/>
          </a:p>
          <a:p>
            <a:endParaRPr lang="en-US" dirty="0" smtClean="0"/>
          </a:p>
          <a:p>
            <a:endParaRPr lang="en-US" dirty="0"/>
          </a:p>
          <a:p>
            <a:endParaRPr lang="en-US" dirty="0"/>
          </a:p>
          <a:p>
            <a:pPr marL="0" indent="0">
              <a:buNone/>
            </a:pPr>
            <a:r>
              <a:rPr lang="en-US" sz="2300" dirty="0"/>
              <a:t>Technologies used for instruction may include the following: Internet; one-way and two-way transmissions through open broadcasts, closed circuit, cable, microwave, broadband lines, fiber optics, satellite or wireless communication devices; audio conferencing; and video cassette, DVDs, and CD-ROMs, if the cassette, DVDs, and CD-ROMs are used in a course in conjunction with the technologies listed above</a:t>
            </a:r>
            <a:r>
              <a:rPr lang="en-US" sz="2400" dirty="0" smtClean="0"/>
              <a:t>.</a:t>
            </a:r>
            <a:endParaRPr lang="en-US" sz="1500" dirty="0" smtClean="0"/>
          </a:p>
          <a:p>
            <a:pPr marL="0" indent="0">
              <a:buNone/>
            </a:pPr>
            <a:endParaRPr lang="en-US" sz="1500" dirty="0" smtClean="0"/>
          </a:p>
          <a:p>
            <a:pPr marL="0" indent="0">
              <a:buNone/>
            </a:pPr>
            <a:endParaRPr lang="en-US" sz="1500" dirty="0"/>
          </a:p>
        </p:txBody>
      </p:sp>
      <p:sp>
        <p:nvSpPr>
          <p:cNvPr id="6" name="TextBox 5"/>
          <p:cNvSpPr txBox="1"/>
          <p:nvPr/>
        </p:nvSpPr>
        <p:spPr>
          <a:xfrm>
            <a:off x="219192" y="6289961"/>
            <a:ext cx="11905671" cy="461665"/>
          </a:xfrm>
          <a:prstGeom prst="rect">
            <a:avLst/>
          </a:prstGeom>
          <a:noFill/>
        </p:spPr>
        <p:txBody>
          <a:bodyPr wrap="square" rtlCol="0">
            <a:spAutoFit/>
          </a:bodyPr>
          <a:lstStyle/>
          <a:p>
            <a:r>
              <a:rPr lang="en-US" sz="1200" dirty="0"/>
              <a:t>U.S. Department of Education, National Center for Education Statistics, Integrated Postsecondary Education Data System (IPEDS), 2019-2020, Glossary results. Retrieved from </a:t>
            </a:r>
            <a:r>
              <a:rPr lang="en-US" sz="1200" dirty="0">
                <a:hlinkClick r:id="rId3"/>
              </a:rPr>
              <a:t>https://</a:t>
            </a:r>
            <a:r>
              <a:rPr lang="en-US" sz="1200" dirty="0" smtClean="0">
                <a:hlinkClick r:id="rId3"/>
              </a:rPr>
              <a:t>surveys.nces.ed.gov/ipeds/VisGlossaryAll.aspx</a:t>
            </a:r>
            <a:endParaRPr lang="en-US" sz="1200" dirty="0"/>
          </a:p>
        </p:txBody>
      </p:sp>
    </p:spTree>
    <p:extLst>
      <p:ext uri="{BB962C8B-B14F-4D97-AF65-F5344CB8AC3E}">
        <p14:creationId xmlns:p14="http://schemas.microsoft.com/office/powerpoint/2010/main" val="1199740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916" y="2254241"/>
            <a:ext cx="11151641" cy="2308324"/>
          </a:xfrm>
          <a:prstGeom prst="rect">
            <a:avLst/>
          </a:prstGeom>
          <a:noFill/>
        </p:spPr>
        <p:txBody>
          <a:bodyPr wrap="square" rtlCol="0">
            <a:spAutoFit/>
          </a:bodyPr>
          <a:lstStyle/>
          <a:p>
            <a:pPr algn="ctr"/>
            <a:r>
              <a:rPr lang="en-US" sz="4800" dirty="0" smtClean="0"/>
              <a:t>Simplistic definition: </a:t>
            </a:r>
          </a:p>
          <a:p>
            <a:pPr algn="ctr"/>
            <a:r>
              <a:rPr lang="en-US" sz="4800" dirty="0" smtClean="0"/>
              <a:t>Non-traditional distance student –</a:t>
            </a:r>
          </a:p>
          <a:p>
            <a:pPr algn="ctr"/>
            <a:r>
              <a:rPr lang="en-US" sz="4800" dirty="0"/>
              <a:t> Really </a:t>
            </a:r>
            <a:r>
              <a:rPr lang="en-US" sz="4800" dirty="0" smtClean="0"/>
              <a:t>busy</a:t>
            </a:r>
            <a:endParaRPr lang="en-US" sz="4800" dirty="0"/>
          </a:p>
        </p:txBody>
      </p:sp>
    </p:spTree>
    <p:extLst>
      <p:ext uri="{BB962C8B-B14F-4D97-AF65-F5344CB8AC3E}">
        <p14:creationId xmlns:p14="http://schemas.microsoft.com/office/powerpoint/2010/main" val="1428950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46865" y="2751964"/>
            <a:ext cx="10172024" cy="1569660"/>
          </a:xfrm>
          <a:prstGeom prst="rect">
            <a:avLst/>
          </a:prstGeom>
        </p:spPr>
        <p:txBody>
          <a:bodyPr wrap="square">
            <a:spAutoFit/>
          </a:bodyPr>
          <a:lstStyle/>
          <a:p>
            <a:pPr algn="ctr"/>
            <a:r>
              <a:rPr lang="en-US" sz="4800" dirty="0"/>
              <a:t>D</a:t>
            </a:r>
            <a:r>
              <a:rPr lang="en-US" sz="4800" dirty="0" smtClean="0"/>
              <a:t>efinition of a non-traditional distance student:</a:t>
            </a:r>
          </a:p>
        </p:txBody>
      </p:sp>
    </p:spTree>
    <p:extLst>
      <p:ext uri="{BB962C8B-B14F-4D97-AF65-F5344CB8AC3E}">
        <p14:creationId xmlns:p14="http://schemas.microsoft.com/office/powerpoint/2010/main" val="4230971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1705</TotalTime>
  <Words>1030</Words>
  <Application>Microsoft Office PowerPoint</Application>
  <PresentationFormat>Widescreen</PresentationFormat>
  <Paragraphs>129</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Courier New</vt:lpstr>
      <vt:lpstr>Gadugi</vt:lpstr>
      <vt:lpstr>Gill Sans MT</vt:lpstr>
      <vt:lpstr>Wingdings 2</vt:lpstr>
      <vt:lpstr>Dividend</vt:lpstr>
      <vt:lpstr>Distance Non-Traditional Students: The Other, Other, special Population </vt:lpstr>
      <vt:lpstr>At the end of this presentation, you will be able to:</vt:lpstr>
      <vt:lpstr>Academic Advising Core Competency Relation</vt:lpstr>
      <vt:lpstr>PowerPoint Presentation</vt:lpstr>
      <vt:lpstr>Non-traditional student defined: </vt:lpstr>
      <vt:lpstr>PowerPoint Presentation</vt:lpstr>
      <vt:lpstr>Distance Education defined:  </vt:lpstr>
      <vt:lpstr>PowerPoint Presentation</vt:lpstr>
      <vt:lpstr>PowerPoint Presentation</vt:lpstr>
      <vt:lpstr>PowerPoint Presentation</vt:lpstr>
      <vt:lpstr>PowerPoint Presentation</vt:lpstr>
      <vt:lpstr>Nontraditional Student Experiences</vt:lpstr>
      <vt:lpstr>Important Services for Distance Students</vt:lpstr>
      <vt:lpstr>Successful Advising Techniques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Non-Traditional Students: The Other, Other, special Population</dc:title>
  <dc:creator>Wright, Johna P.</dc:creator>
  <cp:lastModifiedBy>Wright, Johna P.</cp:lastModifiedBy>
  <cp:revision>85</cp:revision>
  <cp:lastPrinted>2019-10-31T19:11:24Z</cp:lastPrinted>
  <dcterms:created xsi:type="dcterms:W3CDTF">2019-10-29T19:53:19Z</dcterms:created>
  <dcterms:modified xsi:type="dcterms:W3CDTF">2020-03-17T19:20:33Z</dcterms:modified>
</cp:coreProperties>
</file>